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58" r:id="rId6"/>
    <p:sldId id="260" r:id="rId7"/>
    <p:sldId id="261" r:id="rId8"/>
    <p:sldId id="262" r:id="rId9"/>
    <p:sldId id="264" r:id="rId10"/>
    <p:sldId id="267" r:id="rId11"/>
    <p:sldId id="268" r:id="rId12"/>
    <p:sldId id="270" r:id="rId13"/>
    <p:sldId id="269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64" y="-12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A83A-95BF-4C07-A758-498F8E6FBB96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454E-CD9C-47F6-A881-A2B176BBF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29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A83A-95BF-4C07-A758-498F8E6FBB96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454E-CD9C-47F6-A881-A2B176BBF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36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A83A-95BF-4C07-A758-498F8E6FBB96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454E-CD9C-47F6-A881-A2B176BBF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489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A83A-95BF-4C07-A758-498F8E6FBB96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454E-CD9C-47F6-A881-A2B176BBF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42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A83A-95BF-4C07-A758-498F8E6FBB96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454E-CD9C-47F6-A881-A2B176BBF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70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A83A-95BF-4C07-A758-498F8E6FBB96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454E-CD9C-47F6-A881-A2B176BBF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22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A83A-95BF-4C07-A758-498F8E6FBB96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454E-CD9C-47F6-A881-A2B176BBF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25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A83A-95BF-4C07-A758-498F8E6FBB96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454E-CD9C-47F6-A881-A2B176BBF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33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A83A-95BF-4C07-A758-498F8E6FBB96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454E-CD9C-47F6-A881-A2B176BBF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63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A83A-95BF-4C07-A758-498F8E6FBB96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454E-CD9C-47F6-A881-A2B176BBF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24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A83A-95BF-4C07-A758-498F8E6FBB96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D454E-CD9C-47F6-A881-A2B176BBF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637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0A83A-95BF-4C07-A758-498F8E6FBB96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D454E-CD9C-47F6-A881-A2B176BBF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38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anyrak\Desktop\image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952" y="0"/>
            <a:ext cx="2899048" cy="21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hanyrak\Pictures\1689168948_news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79" b="100000" l="10000" r="76417">
                        <a14:foregroundMark x1="46250" y1="65297" x2="46250" y2="65297"/>
                        <a14:foregroundMark x1="53250" y1="63775" x2="43583" y2="64079"/>
                        <a14:foregroundMark x1="43583" y1="66819" x2="38417" y2="38508"/>
                        <a14:foregroundMark x1="34750" y1="47945" x2="40417" y2="72907"/>
                        <a14:foregroundMark x1="31417" y1="64079" x2="40917" y2="77778"/>
                        <a14:foregroundMark x1="44750" y1="82648" x2="43250" y2="84170"/>
                        <a14:foregroundMark x1="34417" y1="69254" x2="30417" y2="70472"/>
                        <a14:foregroundMark x1="54583" y1="60731" x2="59750" y2="75342"/>
                        <a14:foregroundMark x1="52583" y1="76256" x2="52750" y2="89041"/>
                        <a14:foregroundMark x1="53583" y1="73516" x2="55917" y2="82344"/>
                        <a14:foregroundMark x1="58250" y1="40639" x2="62750" y2="52511"/>
                        <a14:foregroundMark x1="62583" y1="72907" x2="64583" y2="79300"/>
                        <a14:foregroundMark x1="57083" y1="41857" x2="56083" y2="54642"/>
                        <a14:foregroundMark x1="61417" y1="44901" x2="63417" y2="53425"/>
                        <a14:foregroundMark x1="45583" y1="84779" x2="44750" y2="88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8" r="25015"/>
          <a:stretch/>
        </p:blipFill>
        <p:spPr bwMode="auto">
          <a:xfrm>
            <a:off x="0" y="0"/>
            <a:ext cx="2495550" cy="192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hanyrak\Desktop\1670902494_grizly-club-p-shanirak-png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14218"/>
            <a:ext cx="4524242" cy="18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3470" y="4650395"/>
            <a:ext cx="218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Алматы 2025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41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4370"/>
            <a:ext cx="4787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Социально – Бытовые услуги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79912" y="68665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Комфортабельные жилые помещения;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Парикмахерская;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Стоматологический кабинет;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Столовая;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C:\Users\User\Downloads\WhatsApp Image 2025-10-07 at 19.22.23.jpeg"/>
          <p:cNvPicPr>
            <a:picLocks noChangeAspect="1" noChangeArrowheads="1"/>
          </p:cNvPicPr>
          <p:nvPr/>
        </p:nvPicPr>
        <p:blipFill rotWithShape="1">
          <a:blip r:embed="rId2" cstate="print"/>
          <a:srcRect t="13276" b="22657"/>
          <a:stretch/>
        </p:blipFill>
        <p:spPr bwMode="auto">
          <a:xfrm>
            <a:off x="179512" y="685368"/>
            <a:ext cx="2808312" cy="200068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87774"/>
            <a:ext cx="278904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00" y="2787774"/>
            <a:ext cx="290028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7774"/>
            <a:ext cx="280831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31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4033"/>
            <a:ext cx="455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Содействие в социализации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27618" y="695627"/>
            <a:ext cx="46805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1450" algn="l"/>
                <a:tab pos="361950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самооценки, развитие уверенности	</a:t>
            </a:r>
          </a:p>
          <a:p>
            <a:pPr>
              <a:tabLst>
                <a:tab pos="171450" algn="l"/>
                <a:tab pos="361950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навыкам общения, участие в бытовой и социальной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жизни</a:t>
            </a:r>
          </a:p>
          <a:p>
            <a:pPr>
              <a:tabLst>
                <a:tab pos="171450" algn="l"/>
                <a:tab pos="361950" algn="l"/>
              </a:tabLs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оложительные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изменения в поведении и эмоциональном состоянии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68541"/>
            <a:ext cx="2179399" cy="2905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1" y="1968540"/>
            <a:ext cx="2160240" cy="28803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68541"/>
            <a:ext cx="2112366" cy="281648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7806" y="757266"/>
            <a:ext cx="3519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находят не только заботу, но и вторую половинку</a:t>
            </a:r>
          </a:p>
        </p:txBody>
      </p:sp>
    </p:spTree>
    <p:extLst>
      <p:ext uri="{BB962C8B-B14F-4D97-AF65-F5344CB8AC3E}">
        <p14:creationId xmlns:p14="http://schemas.microsoft.com/office/powerpoint/2010/main" val="14525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4033"/>
            <a:ext cx="5258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Проведенная работа в 2024 году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0496" y="2515251"/>
            <a:ext cx="3346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Спортивная площадка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795774"/>
            <a:ext cx="1546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Актовый зал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35040" y="4795773"/>
            <a:ext cx="1546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Библиотека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45708" y="2476183"/>
            <a:ext cx="28438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92797" y="2516943"/>
            <a:ext cx="2305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фасада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67920" y="4759583"/>
            <a:ext cx="28438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Ремонт отопительной системы</a:t>
            </a:r>
            <a:endParaRPr lang="ru-RU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6" y="611318"/>
            <a:ext cx="2494584" cy="188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6" y="2790712"/>
            <a:ext cx="2494584" cy="204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38" y="2816918"/>
            <a:ext cx="2736304" cy="201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92942"/>
            <a:ext cx="2520280" cy="190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08" y="2828100"/>
            <a:ext cx="2579440" cy="19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21" y="592942"/>
            <a:ext cx="2771800" cy="188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856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4033"/>
            <a:ext cx="5258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Проведенная работа в 2025 году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488709"/>
            <a:ext cx="3346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Солевая </a:t>
            </a:r>
            <a:r>
              <a:rPr lang="ru-RU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шахта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2488708"/>
            <a:ext cx="2304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sz="1200" i="1" dirty="0" err="1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автополива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2477918"/>
            <a:ext cx="2304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видеонаблюдения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79404" y="4798029"/>
            <a:ext cx="32387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пожарной сигнализации</a:t>
            </a:r>
            <a:endParaRPr lang="ru-RU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6" y="669148"/>
            <a:ext cx="2640608" cy="18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38" y="669149"/>
            <a:ext cx="2843522" cy="181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124" y="669148"/>
            <a:ext cx="2776908" cy="18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36" y="2785750"/>
            <a:ext cx="264060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s://www.teko.biz/upload/iblock/6f0/astra-a_720_480-2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2795672"/>
            <a:ext cx="2736305" cy="2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607" y="2795672"/>
            <a:ext cx="2707754" cy="20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55672" y="4743280"/>
            <a:ext cx="8200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Фонтан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582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A6E7DB69-D159-45FD-9EB7-98A1C5CFF319}"/>
              </a:ext>
            </a:extLst>
          </p:cNvPr>
          <p:cNvSpPr txBox="1">
            <a:spLocks/>
          </p:cNvSpPr>
          <p:nvPr/>
        </p:nvSpPr>
        <p:spPr>
          <a:xfrm>
            <a:off x="0" y="18589"/>
            <a:ext cx="9143999" cy="564917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КГУ «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социальных услуг «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Шаңырақ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19" y="583506"/>
            <a:ext cx="846006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Год постройки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2001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  <a:p>
            <a:pPr>
              <a:spcAft>
                <a:spcPts val="6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здания: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19 012,6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м²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территории: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3,0209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га 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kk-K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стационар для лиц оставшихся без попечительства</a:t>
            </a:r>
            <a:endParaRPr lang="en-US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койко-мест: </a:t>
            </a:r>
            <a:r>
              <a:rPr lang="kk-K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350</a:t>
            </a:r>
          </a:p>
          <a:p>
            <a:pPr>
              <a:spcAft>
                <a:spcPts val="600"/>
              </a:spcAft>
            </a:pP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Услугополучатели: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престарелые граждане и инвалиды I, II групп</a:t>
            </a:r>
          </a:p>
          <a:p>
            <a:pPr>
              <a:spcAft>
                <a:spcPts val="6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Фактическое количество: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293 человек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19" y="4459812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270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однокомнатных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19" y="3203329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Оказываемые услуги: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Психологические; Медицинские; Культурные; Трудовые; Экономические; Правовые; Бытовые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39244" y="4540599"/>
            <a:ext cx="33956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двух и трех комнатных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3768" y="4171267"/>
            <a:ext cx="3555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жилых помещений: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5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xmlns="" id="{A6E7DB69-D159-45FD-9EB7-98A1C5CFF319}"/>
              </a:ext>
            </a:extLst>
          </p:cNvPr>
          <p:cNvSpPr txBox="1">
            <a:spLocks/>
          </p:cNvSpPr>
          <p:nvPr/>
        </p:nvSpPr>
        <p:spPr>
          <a:xfrm>
            <a:off x="0" y="18589"/>
            <a:ext cx="9143999" cy="564917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808210"/>
              </p:ext>
            </p:extLst>
          </p:nvPr>
        </p:nvGraphicFramePr>
        <p:xfrm>
          <a:off x="395535" y="656714"/>
          <a:ext cx="8352927" cy="4219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309"/>
                <a:gridCol w="2784309"/>
                <a:gridCol w="2784309"/>
              </a:tblGrid>
              <a:tr h="219470">
                <a:tc>
                  <a:txBody>
                    <a:bodyPr/>
                    <a:lstStyle/>
                    <a:p>
                      <a:pPr algn="ctr"/>
                      <a:r>
                        <a:rPr lang="kk-KZ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 </a:t>
                      </a:r>
                      <a:endParaRPr lang="ru-RU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  <a:endParaRPr lang="ru-RU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470">
                <a:tc>
                  <a:txBody>
                    <a:bodyPr/>
                    <a:lstStyle/>
                    <a:p>
                      <a:pPr algn="ctr"/>
                      <a:r>
                        <a:rPr lang="kk-KZ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Выделено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kk-KZ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830,2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1 900,5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470">
                <a:tc>
                  <a:txBody>
                    <a:bodyPr/>
                    <a:lstStyle/>
                    <a:p>
                      <a:pPr algn="ctr"/>
                      <a:r>
                        <a:rPr lang="kk-KZ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1 027,1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1 077,5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470">
                <a:tc>
                  <a:txBody>
                    <a:bodyPr/>
                    <a:lstStyle/>
                    <a:p>
                      <a:pPr algn="ctr"/>
                      <a:r>
                        <a:rPr lang="kk-KZ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Питание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399,8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442,0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812">
                <a:tc>
                  <a:txBody>
                    <a:bodyPr/>
                    <a:lstStyle/>
                    <a:p>
                      <a:pPr algn="ctr"/>
                      <a:r>
                        <a:rPr lang="kk-KZ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</a:t>
                      </a:r>
                      <a:r>
                        <a:rPr lang="kk-KZ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расходы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222,6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289,7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812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Приобретение ЛС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812">
                <a:tc>
                  <a:txBody>
                    <a:bodyPr/>
                    <a:lstStyle/>
                    <a:p>
                      <a:pPr algn="ctr"/>
                      <a:r>
                        <a:rPr lang="kk-KZ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Текущий ремонт </a:t>
                      </a:r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142,4 </a:t>
                      </a:r>
                      <a:r>
                        <a:rPr lang="kk-KZ" sz="11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1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51,3  Текущий ремонт и благоустройство спортплощадки, 19,1 Ремонт актового зала</a:t>
                      </a:r>
                      <a:r>
                        <a:rPr lang="ru-RU" sz="11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библиотеки, 23,7 благоустройство внутреннего блока, 22,2 ремонт фасада, 5,9 ремонт прачечной, 20,2 ремонт отопительной системы)</a:t>
                      </a:r>
                      <a:endParaRPr lang="ru-RU" sz="1100" i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65,5 </a:t>
                      </a:r>
                      <a:r>
                        <a:rPr lang="ru-RU" sz="1100" i="1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(14,5 солевая шахта, 4,5 ремонт поливочной системы, 17,7 система видеонаблюдения, 28,8 система пожарной сигнализации)</a:t>
                      </a:r>
                      <a:endParaRPr lang="ru-RU" sz="1100" i="1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47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Освоение 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99,9%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(согласно плана)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7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6E7DB69-D159-45FD-9EB7-98A1C5CFF319}"/>
              </a:ext>
            </a:extLst>
          </p:cNvPr>
          <p:cNvSpPr txBox="1">
            <a:spLocks/>
          </p:cNvSpPr>
          <p:nvPr/>
        </p:nvSpPr>
        <p:spPr>
          <a:xfrm>
            <a:off x="107504" y="13133"/>
            <a:ext cx="7224340" cy="75322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СОСТАВ ПОЛУЧАТЕЛЕЙ УСЛУГ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981957"/>
              </p:ext>
            </p:extLst>
          </p:nvPr>
        </p:nvGraphicFramePr>
        <p:xfrm>
          <a:off x="120987" y="766355"/>
          <a:ext cx="4667037" cy="2194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80843">
                  <a:extLst>
                    <a:ext uri="{9D8B030D-6E8A-4147-A177-3AD203B41FA5}">
                      <a16:colId xmlns:a16="http://schemas.microsoft.com/office/drawing/2014/main" xmlns="" val="2958786881"/>
                    </a:ext>
                  </a:extLst>
                </a:gridCol>
                <a:gridCol w="790633">
                  <a:extLst>
                    <a:ext uri="{9D8B030D-6E8A-4147-A177-3AD203B41FA5}">
                      <a16:colId xmlns:a16="http://schemas.microsoft.com/office/drawing/2014/main" xmlns="" val="2547172762"/>
                    </a:ext>
                  </a:extLst>
                </a:gridCol>
                <a:gridCol w="2095561">
                  <a:extLst>
                    <a:ext uri="{9D8B030D-6E8A-4147-A177-3AD203B41FA5}">
                      <a16:colId xmlns:a16="http://schemas.microsoft.com/office/drawing/2014/main" xmlns="" val="4053637670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количество</a:t>
                      </a:r>
                      <a:r>
                        <a:rPr lang="ru-RU" sz="1400" b="1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293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1122404"/>
                  </a:ext>
                </a:extLst>
              </a:tr>
              <a:tr h="22827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Пенсионеры по возрасту</a:t>
                      </a:r>
                    </a:p>
                    <a:p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Лица с инвалидностью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группы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k-KZ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kk-KZ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</a:t>
                      </a:r>
                    </a:p>
                    <a:p>
                      <a:endParaRPr lang="kk-KZ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kk-KZ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kk-KZ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kk-KZ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Мужчин: 138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Женщин: 125</a:t>
                      </a:r>
                    </a:p>
                    <a:p>
                      <a:endParaRPr lang="ru-RU" sz="14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14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Мужчин: 24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Женщин: 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2324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Гендерный состав: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Женщин: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Мужчин: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162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304362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701303"/>
              </p:ext>
            </p:extLst>
          </p:nvPr>
        </p:nvGraphicFramePr>
        <p:xfrm>
          <a:off x="140668" y="3291830"/>
          <a:ext cx="4680520" cy="158429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xmlns="" val="287050054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252220187"/>
                    </a:ext>
                  </a:extLst>
                </a:gridCol>
              </a:tblGrid>
              <a:tr h="365093">
                <a:tc gridSpan="2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Юридический и физический статус: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9711135"/>
                  </a:ext>
                </a:extLst>
              </a:tr>
              <a:tr h="21476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Дееспособные 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92857654"/>
                  </a:ext>
                </a:extLst>
              </a:tr>
              <a:tr h="21476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Недееспособные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22383061"/>
                  </a:ext>
                </a:extLst>
              </a:tr>
              <a:tr h="21476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Получают паллиативную помощь 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1960179"/>
                  </a:ext>
                </a:extLst>
              </a:tr>
              <a:tr h="214761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Нарушение ОДА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3798568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209714"/>
              </p:ext>
            </p:extLst>
          </p:nvPr>
        </p:nvGraphicFramePr>
        <p:xfrm>
          <a:off x="5508104" y="699542"/>
          <a:ext cx="3299904" cy="429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3789"/>
                <a:gridCol w="1396115"/>
              </a:tblGrid>
              <a:tr h="37332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Национальность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Казахи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Корейцы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Татары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Уйгуры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Азербайджанцы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Ингуши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Белорусы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Греки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Немцы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Дунгане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Чечен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Узбеки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Мордвин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Башкиры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Украинцы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50" marR="8650" marT="8650" marB="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7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A6E7DB69-D159-45FD-9EB7-98A1C5CFF319}"/>
              </a:ext>
            </a:extLst>
          </p:cNvPr>
          <p:cNvSpPr txBox="1">
            <a:spLocks/>
          </p:cNvSpPr>
          <p:nvPr/>
        </p:nvSpPr>
        <p:spPr>
          <a:xfrm>
            <a:off x="323528" y="239182"/>
            <a:ext cx="8280920" cy="60437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Штатная численность сотрудников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751938"/>
              </p:ext>
            </p:extLst>
          </p:nvPr>
        </p:nvGraphicFramePr>
        <p:xfrm>
          <a:off x="2400966" y="1059582"/>
          <a:ext cx="4126043" cy="1188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3281">
                  <a:extLst>
                    <a:ext uri="{9D8B030D-6E8A-4147-A177-3AD203B41FA5}">
                      <a16:colId xmlns:a16="http://schemas.microsoft.com/office/drawing/2014/main" xmlns="" val="2917802416"/>
                    </a:ext>
                  </a:extLst>
                </a:gridCol>
                <a:gridCol w="2452762">
                  <a:extLst>
                    <a:ext uri="{9D8B030D-6E8A-4147-A177-3AD203B41FA5}">
                      <a16:colId xmlns:a16="http://schemas.microsoft.com/office/drawing/2014/main" xmlns="" val="1515253726"/>
                    </a:ext>
                  </a:extLst>
                </a:gridCol>
              </a:tblGrid>
              <a:tr h="199290">
                <a:tc gridSpan="2"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20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сотрудников</a:t>
                      </a:r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7065364"/>
                  </a:ext>
                </a:extLst>
              </a:tr>
              <a:tr h="19929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План: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266,5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3336382"/>
                  </a:ext>
                </a:extLst>
              </a:tr>
              <a:tr h="19929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Факт: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8439238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924680"/>
              </p:ext>
            </p:extLst>
          </p:nvPr>
        </p:nvGraphicFramePr>
        <p:xfrm>
          <a:off x="1155282" y="2571750"/>
          <a:ext cx="6617411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923">
                  <a:extLst>
                    <a:ext uri="{9D8B030D-6E8A-4147-A177-3AD203B41FA5}">
                      <a16:colId xmlns:a16="http://schemas.microsoft.com/office/drawing/2014/main" xmlns="" val="36923174"/>
                    </a:ext>
                  </a:extLst>
                </a:gridCol>
                <a:gridCol w="785428">
                  <a:extLst>
                    <a:ext uri="{9D8B030D-6E8A-4147-A177-3AD203B41FA5}">
                      <a16:colId xmlns:a16="http://schemas.microsoft.com/office/drawing/2014/main" xmlns="" val="1331413048"/>
                    </a:ext>
                  </a:extLst>
                </a:gridCol>
                <a:gridCol w="2431600">
                  <a:extLst>
                    <a:ext uri="{9D8B030D-6E8A-4147-A177-3AD203B41FA5}">
                      <a16:colId xmlns:a16="http://schemas.microsoft.com/office/drawing/2014/main" xmlns="" val="3288340180"/>
                    </a:ext>
                  </a:extLst>
                </a:gridCol>
                <a:gridCol w="849460">
                  <a:extLst>
                    <a:ext uri="{9D8B030D-6E8A-4147-A177-3AD203B41FA5}">
                      <a16:colId xmlns:a16="http://schemas.microsoft.com/office/drawing/2014/main" xmlns="" val="3688601847"/>
                    </a:ext>
                  </a:extLst>
                </a:gridCol>
              </a:tblGrid>
              <a:tr h="364040">
                <a:tc gridSpan="4"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блокам: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7029869"/>
                  </a:ext>
                </a:extLst>
              </a:tr>
              <a:tr h="3640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Соц. Блок: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Пищеблок: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9429394"/>
                  </a:ext>
                </a:extLst>
              </a:tr>
              <a:tr h="644072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Медицинские</a:t>
                      </a:r>
                      <a:r>
                        <a:rPr lang="ru-RU" sz="20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работники</a:t>
                      </a:r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Технический Персонал: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0286877"/>
                  </a:ext>
                </a:extLst>
              </a:tr>
              <a:tr h="644072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</a:t>
                      </a:r>
                      <a:r>
                        <a:rPr lang="ru-RU" sz="20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мед. персонал: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Административный</a:t>
                      </a:r>
                      <a:r>
                        <a:rPr lang="ru-RU" sz="20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персонал</a:t>
                      </a:r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95849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4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4370"/>
            <a:ext cx="5998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Социально – Психологические услуги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1221" y="599074"/>
            <a:ext cx="34403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Сенсорная комната;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Сад – фитотерапия;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беседы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6C84A37-454E-4304-B5E3-B054984BCD0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9542"/>
            <a:ext cx="2482677" cy="1861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" y="2606011"/>
            <a:ext cx="3343560" cy="239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30510"/>
            <a:ext cx="3647801" cy="330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7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4370"/>
            <a:ext cx="5408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Социально – Медицинские услуги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9144" y="1275606"/>
            <a:ext cx="49348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видов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физио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-процедур;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Стоматологический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кабинет;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Массаж;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Электромеханический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массаж;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Магнито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-терапия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Медикаментозная терапия (поддерживающая антипсихотическая и противосудорожная терапия);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Витамино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-терапия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C:\Users\DeLux4\Downloads\WhatsApp Image 2022-06-30 at 15.22.20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78" y="699542"/>
            <a:ext cx="2327284" cy="174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E6F268-8C3C-4DB9-BA5A-965FC6B035C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2406"/>
            <a:ext cx="1767733" cy="2356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74" y="2856020"/>
            <a:ext cx="2150970" cy="200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7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4370"/>
            <a:ext cx="5191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Социально – Культурные услуги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5607" y="725807"/>
            <a:ext cx="56321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ЛФК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20 видов тренажеров;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Еженедельное проведение 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культурно-массовых мероприятий в центре;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Выезды на культурные мероприятия</a:t>
            </a:r>
          </a:p>
        </p:txBody>
      </p:sp>
      <p:pic>
        <p:nvPicPr>
          <p:cNvPr id="4" name="Picture 4" descr="photo_5197395201574950180_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2" y="582509"/>
            <a:ext cx="2782985" cy="21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User\Downloads\WhatsApp Image 2025-10-07 at 19.29.25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283718"/>
            <a:ext cx="2038864" cy="2665296"/>
          </a:xfrm>
          <a:prstGeom prst="rect">
            <a:avLst/>
          </a:prstGeom>
          <a:noFill/>
        </p:spPr>
      </p:pic>
      <p:pic>
        <p:nvPicPr>
          <p:cNvPr id="8" name="Рисунок 7" descr="C:\Users\DeLux4\Downloads\WhatsApp Image 2022-06-30 at 15.30.20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 b="21195"/>
          <a:stretch/>
        </p:blipFill>
        <p:spPr bwMode="auto">
          <a:xfrm>
            <a:off x="230396" y="2788252"/>
            <a:ext cx="2804959" cy="2160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DeLux4\Downloads\WhatsApp Image 2022-06-30 at 15.30.21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764" y="2359524"/>
            <a:ext cx="3312559" cy="2589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77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4370"/>
            <a:ext cx="4875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Социально – Трудовые услуги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60" y="345202"/>
            <a:ext cx="3356024" cy="249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C:\Users\User\Downloads\WhatsApp Image 2025-10-07 at 19.43.24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74" y="1701754"/>
            <a:ext cx="2088232" cy="3117377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1521092"/>
            <a:ext cx="2160240" cy="347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3392" y="758498"/>
            <a:ext cx="3720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Кабинет трудотерапии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9" y="2910756"/>
            <a:ext cx="3096344" cy="212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8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433</Words>
  <Application>Microsoft Office PowerPoint</Application>
  <PresentationFormat>Экран (16:9)</PresentationFormat>
  <Paragraphs>163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shanyrak</dc:creator>
  <cp:lastModifiedBy>shanyrak</cp:lastModifiedBy>
  <cp:revision>27</cp:revision>
  <dcterms:created xsi:type="dcterms:W3CDTF">2025-10-09T07:54:22Z</dcterms:created>
  <dcterms:modified xsi:type="dcterms:W3CDTF">2025-10-10T11:32:05Z</dcterms:modified>
</cp:coreProperties>
</file>